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27"/>
  </p:notesMasterIdLst>
  <p:handoutMasterIdLst>
    <p:handoutMasterId r:id="rId28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4" r:id="rId18"/>
    <p:sldId id="265" r:id="rId19"/>
    <p:sldId id="266" r:id="rId20"/>
    <p:sldId id="269" r:id="rId21"/>
    <p:sldId id="267" r:id="rId22"/>
    <p:sldId id="270" r:id="rId23"/>
    <p:sldId id="268" r:id="rId24"/>
    <p:sldId id="271" r:id="rId25"/>
    <p:sldId id="263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82"/>
  </p:normalViewPr>
  <p:slideViewPr>
    <p:cSldViewPr snapToGrid="0" snapToObjects="1">
      <p:cViewPr varScale="1">
        <p:scale>
          <a:sx n="161" d="100"/>
          <a:sy n="161" d="100"/>
        </p:scale>
        <p:origin x="216" y="3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10/23/19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10/23/19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033670"/>
            <a:ext cx="8254820" cy="1788446"/>
          </a:xfrm>
        </p:spPr>
        <p:txBody>
          <a:bodyPr/>
          <a:lstStyle/>
          <a:p>
            <a:r>
              <a:rPr lang="en-US" sz="3600" dirty="0"/>
              <a:t>ACCY577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Machine Learning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193" y="3403157"/>
            <a:ext cx="8254819" cy="543965"/>
          </a:xfrm>
        </p:spPr>
        <p:txBody>
          <a:bodyPr/>
          <a:lstStyle/>
          <a:p>
            <a:r>
              <a:rPr lang="en-US" sz="2800" dirty="0"/>
              <a:t>Module 1:  Introduction to Machine Learning</a:t>
            </a:r>
          </a:p>
          <a:p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dirty="0"/>
              <a:t>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BA6AF2-BDFC-724F-A3DF-DA720011D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84758"/>
            <a:ext cx="5029200" cy="270070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6089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Dataset Splitting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B4113-FBE0-E543-86F0-9BECCAE8C3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253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6CA8E-1F01-F647-B44E-DA9DBA654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0531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Dataset Splitting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B4113-FBE0-E543-86F0-9BECCAE8C3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6294DF0-CA32-4546-898D-C6AB9C7443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78575"/>
            <a:ext cx="6629546" cy="1254238"/>
          </a:xfrm>
        </p:spPr>
      </p:pic>
    </p:spTree>
    <p:extLst>
      <p:ext uri="{BB962C8B-B14F-4D97-AF65-F5344CB8AC3E}">
        <p14:creationId xmlns:p14="http://schemas.microsoft.com/office/powerpoint/2010/main" val="18242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7D1E54-1325-4641-BB46-4207D457D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6306"/>
            <a:ext cx="7605422" cy="26538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Standardizing</a:t>
            </a:r>
          </a:p>
          <a:p>
            <a:pPr lvl="1"/>
            <a:r>
              <a:rPr lang="en-US" sz="1400" dirty="0"/>
              <a:t>Zero mean and one standard deviation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Normalization</a:t>
            </a:r>
          </a:p>
          <a:p>
            <a:pPr lvl="1"/>
            <a:r>
              <a:rPr lang="en-US" sz="1400" dirty="0"/>
              <a:t>Scale to same range, normally 0 to 1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4045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 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30604-EC2E-3D4D-8C33-45E96A9F01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9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2F1FFE-FD29-CA48-9310-D01C0D13A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85364"/>
            <a:ext cx="8098637" cy="655908"/>
          </a:xfrm>
        </p:spPr>
        <p:txBody>
          <a:bodyPr>
            <a:normAutofit/>
          </a:bodyPr>
          <a:lstStyle/>
          <a:p>
            <a:r>
              <a:rPr lang="en-US" sz="2400" dirty="0"/>
              <a:t>Data Scaling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30604-EC2E-3D4D-8C33-45E96A9F01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0EB8C2C-BEFA-3E4D-93EB-A0812E7B9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642" y="1570290"/>
            <a:ext cx="5029200" cy="1997412"/>
          </a:xfrm>
        </p:spPr>
      </p:pic>
    </p:spTree>
    <p:extLst>
      <p:ext uri="{BB962C8B-B14F-4D97-AF65-F5344CB8AC3E}">
        <p14:creationId xmlns:p14="http://schemas.microsoft.com/office/powerpoint/2010/main" val="2496023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2EC53D5-55C0-BD4F-9A60-87044EBC6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7629276" cy="4128595"/>
          </a:xfrm>
        </p:spPr>
        <p:txBody>
          <a:bodyPr/>
          <a:lstStyle/>
          <a:p>
            <a:r>
              <a:rPr lang="en-US" sz="2000" b="1" dirty="0"/>
              <a:t>Modeling with </a:t>
            </a:r>
            <a:r>
              <a:rPr lang="en-US" sz="2000" b="1" dirty="0" err="1"/>
              <a:t>Scikit</a:t>
            </a:r>
            <a:r>
              <a:rPr lang="en-US" sz="2000" b="1" dirty="0"/>
              <a:t>-Learn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Pre-process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Train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Evaluate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Predict with the model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955EF-4ADF-BA4F-BE24-C402EBF4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24152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Lesson 3: Introduction to 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D52F-6A31-1B4D-BC52-BC9FEFB97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9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A87CCD-2457-214E-9182-FA57432B3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788" y="1792907"/>
            <a:ext cx="5029200" cy="214057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FD658A5-22FE-BC4D-ABB3-CD545E487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88" y="550209"/>
            <a:ext cx="8098637" cy="655908"/>
          </a:xfrm>
        </p:spPr>
        <p:txBody>
          <a:bodyPr>
            <a:noAutofit/>
          </a:bodyPr>
          <a:lstStyle/>
          <a:p>
            <a:r>
              <a:rPr lang="en-US" sz="2400" dirty="0"/>
              <a:t>Modeling with </a:t>
            </a:r>
            <a:r>
              <a:rPr lang="en-US" sz="2400" dirty="0" err="1"/>
              <a:t>Scikit</a:t>
            </a:r>
            <a:r>
              <a:rPr lang="en-US" sz="2400" dirty="0"/>
              <a:t>-Learn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62DAB-DCDB-BD4B-B3D8-186B3A7377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99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3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344552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Artificial Intelligence, Machine Learning and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20279"/>
            <a:ext cx="8098637" cy="71267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Lesson 1:  Introduction to 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71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D2AAA9-50C7-104B-B060-234B82EDC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707" y="1279525"/>
            <a:ext cx="5618361" cy="35687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984" y="594803"/>
            <a:ext cx="7737641" cy="778894"/>
          </a:xfrm>
        </p:spPr>
        <p:txBody>
          <a:bodyPr>
            <a:normAutofit/>
          </a:bodyPr>
          <a:lstStyle/>
          <a:p>
            <a:r>
              <a:rPr lang="en-US" sz="2000" dirty="0"/>
              <a:t>Artificial Intelligence, Machine Learning and Deep Learning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8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017425"/>
            <a:ext cx="6407331" cy="3568287"/>
          </a:xfrm>
        </p:spPr>
        <p:txBody>
          <a:bodyPr>
            <a:normAutofit/>
          </a:bodyPr>
          <a:lstStyle/>
          <a:p>
            <a:r>
              <a:rPr lang="en-US" sz="2000" b="1" dirty="0"/>
              <a:t>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Regression</a:t>
            </a:r>
          </a:p>
          <a:p>
            <a:pPr lvl="1"/>
            <a:endParaRPr lang="en-US" sz="2000" dirty="0"/>
          </a:p>
          <a:p>
            <a:r>
              <a:rPr lang="en-US" sz="2000" b="1" dirty="0"/>
              <a:t>Unsupervised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Clustering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62392"/>
            <a:ext cx="6407331" cy="492519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327759" y="1137037"/>
            <a:ext cx="6331906" cy="356828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Text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Clustering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Time Series Analysis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7758" y="469126"/>
            <a:ext cx="6331907" cy="811033"/>
          </a:xfrm>
        </p:spPr>
        <p:txBody>
          <a:bodyPr>
            <a:normAutofit fontScale="90000"/>
          </a:bodyPr>
          <a:lstStyle/>
          <a:p>
            <a:r>
              <a:rPr lang="en-US" sz="2200" dirty="0"/>
              <a:t>Machine Learning Algorithms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34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6A9CA-19EF-854F-B569-F4F44BE635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896" y="719138"/>
            <a:ext cx="4119808" cy="412908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dirty="0"/>
              <a:t>Lesson 2: Data Pre-Processing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98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0812" y="1047806"/>
            <a:ext cx="5029200" cy="338540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Categorical Variables Encoding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Dataset Splitting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Data Scaling and Standardizing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988" y="512346"/>
            <a:ext cx="809863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Data Pre-processing Techniques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9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74934"/>
            <a:ext cx="5029200" cy="3424942"/>
          </a:xfrm>
        </p:spPr>
        <p:txBody>
          <a:bodyPr/>
          <a:lstStyle/>
          <a:p>
            <a:r>
              <a:rPr lang="en-US" sz="1800" b="1" dirty="0"/>
              <a:t>Nominal</a:t>
            </a:r>
          </a:p>
          <a:p>
            <a:pPr lvl="1"/>
            <a:r>
              <a:rPr lang="en-US" sz="1400" dirty="0"/>
              <a:t>Categories have no numerical orders.</a:t>
            </a:r>
          </a:p>
          <a:p>
            <a:pPr lvl="1"/>
            <a:r>
              <a:rPr lang="en-US" sz="1400" dirty="0"/>
              <a:t>Gender, Color</a:t>
            </a:r>
          </a:p>
          <a:p>
            <a:endParaRPr lang="en-US" sz="1800" b="1" dirty="0"/>
          </a:p>
          <a:p>
            <a:r>
              <a:rPr lang="en-US" sz="1800" b="1" dirty="0"/>
              <a:t>Ordinal</a:t>
            </a:r>
          </a:p>
          <a:p>
            <a:pPr lvl="1"/>
            <a:r>
              <a:rPr lang="en-US" sz="1400" dirty="0"/>
              <a:t>Categories have numerical orders.</a:t>
            </a:r>
          </a:p>
          <a:p>
            <a:pPr lvl="1"/>
            <a:r>
              <a:rPr lang="en-US" sz="1400" dirty="0"/>
              <a:t>Rank in race, Size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94852"/>
            <a:ext cx="8098637" cy="65590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Categorical Variables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24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C96DF-096D-3246-9309-A1EF48676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19852"/>
            <a:ext cx="7295322" cy="2839591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Label Encoding</a:t>
            </a:r>
          </a:p>
          <a:p>
            <a:pPr lvl="1"/>
            <a:r>
              <a:rPr lang="en-US" sz="1200" dirty="0"/>
              <a:t>Encode to unique numeric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One Hot Encoding</a:t>
            </a:r>
          </a:p>
          <a:p>
            <a:pPr lvl="1"/>
            <a:r>
              <a:rPr lang="en-US" sz="1200" dirty="0"/>
              <a:t>Create a dummy variable with value 0 and 1 </a:t>
            </a:r>
          </a:p>
          <a:p>
            <a:pPr lvl="1"/>
            <a:r>
              <a:rPr lang="en-US" sz="1200" dirty="0"/>
              <a:t>for each category value.</a:t>
            </a:r>
          </a:p>
          <a:p>
            <a:pPr lvl="1"/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Ordinal Encoding</a:t>
            </a:r>
          </a:p>
          <a:p>
            <a:pPr lvl="1"/>
            <a:r>
              <a:rPr lang="en-US" sz="1200" dirty="0"/>
              <a:t>Encode categories to ordered </a:t>
            </a:r>
            <a:r>
              <a:rPr lang="en-US" sz="1200" dirty="0" err="1"/>
              <a:t>numerica</a:t>
            </a:r>
            <a:r>
              <a:rPr lang="en-US" sz="1200" dirty="0"/>
              <a:t> values. </a:t>
            </a:r>
          </a:p>
          <a:p>
            <a:pPr lvl="1"/>
            <a:r>
              <a:rPr lang="en-US" sz="1200" dirty="0"/>
              <a:t>Small-&gt;0, Medium-&gt;1, Large-&gt;2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A62507-4EA5-B946-836F-D059622F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Categorical Variable Encoding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2968-2D6A-6E45-8A71-C043DFCFCF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99076-B2E6-BA45-A9D4-074D47414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8362" y="612434"/>
            <a:ext cx="4295818" cy="294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39275"/>
      </p:ext>
    </p:extLst>
  </p:cSld>
  <p:clrMapOvr>
    <a:masterClrMapping/>
  </p:clrMapOvr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BIF Exterior</Template>
  <TotalTime>2478</TotalTime>
  <Words>189</Words>
  <Application>Microsoft Macintosh PowerPoint</Application>
  <PresentationFormat>On-screen Show (16:9)</PresentationFormat>
  <Paragraphs>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Arial</vt:lpstr>
      <vt:lpstr>Calibri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ACCY577   Machine Learning for Accounting</vt:lpstr>
      <vt:lpstr>Lesson 1:  Introduction to Machine Learning </vt:lpstr>
      <vt:lpstr>Artificial Intelligence, Machine Learning and Deep Learning </vt:lpstr>
      <vt:lpstr>Machine Learning </vt:lpstr>
      <vt:lpstr>Machine Learning Algorithms </vt:lpstr>
      <vt:lpstr>Lesson 2: Data Pre-Processing </vt:lpstr>
      <vt:lpstr>Data Pre-processing Techniques </vt:lpstr>
      <vt:lpstr>Categorical Variables </vt:lpstr>
      <vt:lpstr>Categorical Variable Encoding </vt:lpstr>
      <vt:lpstr>Dataset Splitting</vt:lpstr>
      <vt:lpstr>Dataset Splitting</vt:lpstr>
      <vt:lpstr>Data Scaling</vt:lpstr>
      <vt:lpstr>Data Scaling</vt:lpstr>
      <vt:lpstr>Lesson 3: Introduction to Machine Learning Algorithms </vt:lpstr>
      <vt:lpstr>Modeling with Scikit-Learn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ACCY577   Machine Learning for Accounting</dc:title>
  <dc:creator>Lu, Zhenzhong Linden</dc:creator>
  <cp:lastModifiedBy>Lu, Zhenzhong Linden</cp:lastModifiedBy>
  <cp:revision>7</cp:revision>
  <dcterms:created xsi:type="dcterms:W3CDTF">2019-10-12T20:28:15Z</dcterms:created>
  <dcterms:modified xsi:type="dcterms:W3CDTF">2019-10-23T19:50:05Z</dcterms:modified>
</cp:coreProperties>
</file>

<file path=docProps/thumbnail.jpeg>
</file>